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BA152C-0EB7-4E72-B32A-A11224EF1C66}">
  <a:tblStyle styleId="{F6BA152C-0EB7-4E72-B32A-A11224EF1C6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6E9"/>
          </a:solidFill>
        </a:fill>
      </a:tcStyle>
    </a:wholeTbl>
    <a:band1H>
      <a:tcTxStyle/>
      <a:tcStyle>
        <a:fill>
          <a:solidFill>
            <a:srgbClr val="CBCACF"/>
          </a:solidFill>
        </a:fill>
      </a:tcStyle>
    </a:band1H>
    <a:band2H>
      <a:tcTxStyle/>
    </a:band2H>
    <a:band1V>
      <a:tcTxStyle/>
      <a:tcStyle>
        <a:fill>
          <a:solidFill>
            <a:srgbClr val="CBCAC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1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22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21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24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ba0cf388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ba0cf38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ba0cf388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ba0cf38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ba0cf388a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ba0cf38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4ddb099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4ddb09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ae27a627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ae27a62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ae27a627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ae27a62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ae27a627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ae27a62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ae27a6272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ae27a62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ae27a6272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ae27a62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ae27a627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ae27a62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</a:t>
            </a: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//  CONFIDENTIAL AND PROPRIETARY </a:t>
            </a:r>
            <a:endParaRPr/>
          </a:p>
        </p:txBody>
      </p:sp>
      <p:pic>
        <p:nvPicPr>
          <p:cNvPr descr="A picture containing icon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069975" y="3649239"/>
            <a:ext cx="6573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879231" y="3610708"/>
            <a:ext cx="0" cy="17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923326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118048" y="2225616"/>
            <a:ext cx="7955905" cy="1345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2809492" y="3697858"/>
            <a:ext cx="6573017" cy="439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 rot="-5400000">
            <a:off x="4244691" y="-1092301"/>
            <a:ext cx="37026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" name="Google Shape;35;p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 showMasterSp="0">
  <p:cSld name="Title and Full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3" name="Google Shape;43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showMasterSp="0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0" name="Google Shape;50;p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>
            <a:off x="4920011" y="-417006"/>
            <a:ext cx="2351984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/>
        </p:nvSpPr>
        <p:spPr>
          <a:xfrm>
            <a:off x="1073380" y="3719254"/>
            <a:ext cx="5735885" cy="86177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" name="Google Shape;59;p9"/>
          <p:cNvCxnSpPr/>
          <p:nvPr/>
        </p:nvCxnSpPr>
        <p:spPr>
          <a:xfrm>
            <a:off x="879231" y="3796937"/>
            <a:ext cx="0" cy="165521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/>
        </p:nvSpPr>
        <p:spPr>
          <a:xfrm>
            <a:off x="1073380" y="5175148"/>
            <a:ext cx="20407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info@behavox.com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073380" y="4798384"/>
            <a:ext cx="1917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pic>
        <p:nvPicPr>
          <p:cNvPr descr="A picture containing icon&#10;&#10;Description automatically generated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fyRXPhuc_TpgepqrZ0OX3xS2ZE5a0f8V/view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069975" y="3594825"/>
            <a:ext cx="6898200" cy="1083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API Documentation For Great Developer Experiences (DX)</a:t>
            </a:r>
            <a:endParaRPr/>
          </a:p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Jeff Reynolds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DocOps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Who needs API Documentation?</a:t>
            </a:r>
            <a:endParaRPr/>
          </a:p>
        </p:txBody>
      </p:sp>
      <p:graphicFrame>
        <p:nvGraphicFramePr>
          <p:cNvPr id="75" name="Google Shape;75;p11"/>
          <p:cNvGraphicFramePr/>
          <p:nvPr/>
        </p:nvGraphicFramePr>
        <p:xfrm>
          <a:off x="838192" y="16908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{F6BA152C-0EB7-4E72-B32A-A11224EF1C66}</a:tableStyleId>
              </a:tblPr>
              <a:tblGrid>
                <a:gridCol w="1389025"/>
                <a:gridCol w="2888150"/>
                <a:gridCol w="6238425"/>
              </a:tblGrid>
              <a:tr h="99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Catch Phrase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i="0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</a:tr>
              <a:tr h="69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 Evaluator</a:t>
                      </a:r>
                      <a:endParaRPr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 this the right API for us?</a:t>
                      </a:r>
                      <a:endParaRPr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Evaluators require descriptions and conceptual content to determine if the API is a good fit for their business requirements.</a:t>
                      </a:r>
                      <a:endParaRPr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</a:tr>
              <a:tr h="69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 Adopter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Where do I start?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adopter is performing tasks that may be unique to an initial engagement with the API.  An evaluator could be going live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immediately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, or working in a development sandbox environment.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</a:tr>
              <a:tr h="69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 Solver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this API do what I need it to?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solver is investigating additional capabilities of the API.  After the MVP is up and running, the solver is seeking ways to extract maximum value from the API.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</a:tr>
              <a:tr h="69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API Debugger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do I fix this?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ontserrat"/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debugger is focused on addressing a specific problem.</a:t>
                      </a:r>
                      <a:endParaRPr b="0" i="0" sz="1200" u="none" cap="none" strike="noStrike">
                        <a:solidFill>
                          <a:srgbClr val="0C0C0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API evaluator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evaluator examines the business case for using the API, and is focused on the value proposition.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Prerequisites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Business rules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Authentication and authorization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Rate limiting and thresholds</a:t>
            </a:r>
            <a:endParaRPr>
              <a:solidFill>
                <a:schemeClr val="dk1"/>
              </a:solidFill>
            </a:endParaRPr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adopter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adopter is focused on first success with the API.  Our job is to take them to their first successful query in as little time as possible.</a:t>
            </a:r>
            <a:endParaRPr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Prerequisites and business rules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Signing up for an account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Getting API keys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Making a request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Evaluating the response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Sample requests and responses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solver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API solver is taking over from the adopter, enhancing the MVP by adding high value or common functionality to build a robust integration.</a:t>
            </a:r>
            <a:endParaRPr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Best practices objectives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Best practices prerequisites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Best practices tasks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Debugger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debugger is well served by the reference documentation, as the error scenario provides the context.  Our job is to ensure a graceful recovery.</a:t>
            </a:r>
            <a:endParaRPr/>
          </a:p>
          <a:p>
            <a:pPr indent="-355600" lvl="0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wrong API keys are used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Invalid API keys are used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parameters don’t fit the data types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API throws an exception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There’s no data for the resource to return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rate limits have been exceeded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 parameters are outside the max and min boundaries of what’s acceptable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 required parameter is absent from the endpoint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Great DX is more than an API Reference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Sure, a Swagger doc is table stakes to ensure that a dev can use the endpoints and methods in an API.  But, supporting a great developer experience requires more.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As your trusted Compliance partner, Behavox can </a:t>
            </a:r>
            <a:r>
              <a:rPr lang="en-US"/>
              <a:t>anticipate</a:t>
            </a:r>
            <a:r>
              <a:rPr lang="en-US"/>
              <a:t> your needs and help you solve your problems.  Best practices provide informative examples of the most common, or highest value uses of the API.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especially true of use cases that require more than a single dip to solve a problem.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38200" y="0"/>
            <a:ext cx="10515600" cy="118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best practice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8200" y="1053175"/>
            <a:ext cx="10515600" cy="51234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A perfect example of a best practice can be ripped from the pages of our own DataLabs API Integration Guide.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Problem:</a:t>
            </a:r>
            <a:r>
              <a:rPr lang="en-US" sz="1900"/>
              <a:t> It can be complicated to reference data between alerts, persons, and content. How can I find an ME associated with an Alert?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Solution:</a:t>
            </a:r>
            <a:r>
              <a:rPr lang="en-US" sz="1900"/>
              <a:t> We document a </a:t>
            </a:r>
            <a:r>
              <a:rPr lang="en-US" sz="1900" u="sng"/>
              <a:t>series</a:t>
            </a:r>
            <a:r>
              <a:rPr lang="en-US" sz="1900"/>
              <a:t> of queries </a:t>
            </a:r>
            <a:r>
              <a:rPr lang="en-US" sz="1900">
                <a:solidFill>
                  <a:schemeClr val="dk1"/>
                </a:solidFill>
              </a:rPr>
              <a:t>(with samples and responses) </a:t>
            </a:r>
            <a:r>
              <a:rPr lang="en-US" sz="1900"/>
              <a:t>that link: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an Alert ID (for example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221</a:t>
            </a:r>
            <a:r>
              <a:rPr lang="en-US" sz="1900"/>
              <a:t>) to pull Alert details from the alert endpoint:          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GET/api/1/alert?alertId=221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using the </a:t>
            </a:r>
            <a:r>
              <a:rPr lang="en-US" sz="1900"/>
              <a:t>Content IDs in the response (for example 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Sdg7rg:E</a:t>
            </a:r>
            <a:r>
              <a:rPr lang="en-US" sz="1900"/>
              <a:t>) to pull content details                                    				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GET/api/1/communication?id=Sdg7rg%3AE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Using the person ID in the response (37) to identify the ME associated with the Alert                                                                    			</a:t>
            </a:r>
            <a:r>
              <a:rPr lang="en-US" sz="1900">
                <a:latin typeface="Courier New"/>
                <a:ea typeface="Courier New"/>
                <a:cs typeface="Courier New"/>
                <a:sym typeface="Courier New"/>
              </a:rPr>
              <a:t>GET/api/1/person?personId=37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on DataLabs success…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can produce content </a:t>
            </a:r>
            <a:r>
              <a:rPr lang="en-US"/>
              <a:t>similar</a:t>
            </a:r>
            <a:r>
              <a:rPr lang="en-US"/>
              <a:t> to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Datalabs API Reference Guide</a:t>
            </a:r>
            <a:r>
              <a:rPr lang="en-US"/>
              <a:t>, but since we aren’t constrained by Help Center we </a:t>
            </a:r>
            <a:r>
              <a:rPr lang="en-US"/>
              <a:t>have cheaper options to develop and deliver similar content.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 example, if we are authoring in markdown, we can create static HTML as part of the Swagger content set, </a:t>
            </a:r>
            <a:r>
              <a:rPr b="1" lang="en-US"/>
              <a:t>AND</a:t>
            </a:r>
            <a:r>
              <a:rPr lang="en-US"/>
              <a:t> use the same source files in our structured authoring environment for follow-on doc and training.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can we help?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ehavox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B1053"/>
      </a:accent1>
      <a:accent2>
        <a:srgbClr val="521B92"/>
      </a:accent2>
      <a:accent3>
        <a:srgbClr val="100248"/>
      </a:accent3>
      <a:accent4>
        <a:srgbClr val="011892"/>
      </a:accent4>
      <a:accent5>
        <a:srgbClr val="D5D5D5"/>
      </a:accent5>
      <a:accent6>
        <a:srgbClr val="929292"/>
      </a:accent6>
      <a:hlink>
        <a:srgbClr val="011892"/>
      </a:hlink>
      <a:folHlink>
        <a:srgbClr val="2B10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